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64" r:id="rId3"/>
    <p:sldId id="270" r:id="rId4"/>
    <p:sldId id="283" r:id="rId5"/>
    <p:sldId id="284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60" r:id="rId14"/>
    <p:sldId id="294" r:id="rId15"/>
    <p:sldId id="265" r:id="rId16"/>
    <p:sldId id="266" r:id="rId17"/>
    <p:sldId id="267" r:id="rId18"/>
    <p:sldId id="261" r:id="rId19"/>
    <p:sldId id="295" r:id="rId20"/>
    <p:sldId id="268" r:id="rId21"/>
    <p:sldId id="257" r:id="rId22"/>
    <p:sldId id="296" r:id="rId23"/>
    <p:sldId id="297" r:id="rId24"/>
    <p:sldId id="298" r:id="rId25"/>
    <p:sldId id="29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76"/>
    <p:restoredTop sz="71559"/>
  </p:normalViewPr>
  <p:slideViewPr>
    <p:cSldViewPr snapToGrid="0" snapToObjects="1">
      <p:cViewPr>
        <p:scale>
          <a:sx n="74" d="100"/>
          <a:sy n="74" d="100"/>
        </p:scale>
        <p:origin x="88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93348-0239-D143-9626-D4FD0D613233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298345-FC78-3446-9F23-3BF76EBF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38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-&gt; Use slack to figure out how to do HW</a:t>
            </a:r>
          </a:p>
          <a:p>
            <a:r>
              <a:rPr lang="en-US" dirty="0"/>
              <a:t>-&gt; Use slack to bug me and other instructors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13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method works well if you are collaborating on code by yourself or if you are lazy.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73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Dave likes to use the example of writing a manuscript with your advisor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16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There are two ways to create a repository on github. In this method, we create it on Github, and clone it onto our local machine.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88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we’ve done is create a file in the local copy of the repository, but we need to add these changes to the remote copy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83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version control if you DO NOT PUSH. ALWAYS GIT PULL, ADD, COMMIT, PUSH.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94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we’ve done is create a file in the local copy of the repository, but we need to add these changes to the github copy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85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91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we’ve done is create a file in the local copy of the repository, but we need to add these changes to the github copy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2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method works well if you are collaborating on code by yourself or if you are lazy.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298345-FC78-3446-9F23-3BF76EBF3D6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43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6E192-FCD2-4748-BFC9-D6B4518BF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ACCFD8-034E-8F4C-8C9E-8C1B63E71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0EC7C-6CE8-294B-9DCE-501C1DAF2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4D092-AF0C-AF4E-BA78-1A91E9DA7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523A4-2C9F-9C4F-9FDF-E66854A61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6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A3912-C748-ED49-B3BC-497FA143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A90E0-441D-BD49-8195-4D1CA6768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53201-BCC0-4A46-BE08-A837E23F3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37487-4B46-FF48-A2BB-963A3479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2333-15E1-CF49-B8FE-68D766512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1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7C7115-3EAC-474D-8ACC-AB601AFA49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85F94-8D10-304F-8760-BE78631B5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3E798-9C2C-CA49-8AA6-344F93A70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9D94F-BE01-2A4B-8325-15F34D242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32DB0-AF1A-D94A-BFCD-EDEC1FE28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5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27C47-1DD2-7547-A29D-3113C1AD5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58EE-AE1B-524F-9F89-7C2ADB8B0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BE01-62B8-9149-A0C3-4845ED7A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1744E-6627-F540-B4CF-59A226B6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F737C-93E5-E146-BE36-D0EB6BBE7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46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3030A-A4BC-264D-A359-75B9987A4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2AB49-12CB-A249-8DFC-97A81F2C6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A92D5-C61C-BB4E-A860-58742A5E0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A1403-585D-594E-B6BE-4CC4117BA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4D89F-99CE-9C42-AEFE-EAFE92D65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60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B1954-3B28-7F4B-9C31-17E0B645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32FE7-D8EB-294C-AE14-AA084023F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B55526-C24F-7147-BC93-1693D1AFC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E9AE7-BE9B-9043-9BC0-A85FCE68F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BB151-DB75-CA46-8C40-36F1FDD46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9A1D7-1BA8-5947-BB40-87B19743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04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73C3-8E90-FD44-9275-8562AB99E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69263-64B2-B242-BC56-DBE47E731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1E643-C9FC-0F47-B488-CCB23C0AB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5988F-4FF1-1941-BE3F-7ECF3FE64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9F0D37-F062-7042-BB83-72F44B16F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ABF92-8524-C142-99F6-45C53C4C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C9AC14-1F84-8848-B04B-30C549215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79A52-4DBB-AD40-BB20-3D6CAE207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04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CADD0-6750-764E-B976-B12675188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5BF42D-C0AF-574F-B0A8-976ED7E6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4A7B3-A168-2249-AA62-C3C45D5D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502EE-F2BD-AC41-A936-70FEC0DC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78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C4F2F0-1FD2-8F4F-8876-BFA6C18A2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114461-79DA-294E-B4C0-3D409C317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6CCF12-E15B-EE49-98B7-BF837F70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32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491A-C85C-8C4D-A869-D150C0BF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BB556-AF37-2649-A5BD-19E782D4C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4F2B1-313F-784A-B1A5-77ED08DD2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78E3F-9055-2C4B-95E6-BEAFF063D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85D41-F767-D043-AE04-BBAD0565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C204F-5C44-2848-A91C-62825489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49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438D0-A6AA-9441-9B15-37CEE526B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C91E26-F08C-BD43-AC46-A65E1C214C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52059-A453-874E-A1EF-E0F4F6ACD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757A6-BA65-9246-9ECD-764D893BA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52D78-7654-334C-8685-618C11DD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9D142-0364-0847-9E1F-C261B7F62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77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B80CEE-ACDE-3342-A81A-83DF76D4B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79460C-15F3-F049-BB5B-F216042E8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07D96-8E1F-F54E-882D-8957E7AAD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E1F6-8129-1B4C-944E-2510B5A3C6CB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6D49A-9A79-FB46-9B8B-E44EBDAE11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1D661-CD3E-3B4C-BC0F-E1FB17A22C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CB351-8716-8740-A142-7E0AA2356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5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31E26-024B-A24F-BC2E-F164A6BE44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Github and Submitting HW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895A90-EA54-5243-8598-64F4365A42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737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need version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717072"/>
            <a:ext cx="48768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1" y="2364772"/>
            <a:ext cx="67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43201" y="465077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3706349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else?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You want a job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No one will hire a software developer that doesn’t know how to use version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8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>
                <a:latin typeface="Calibri" charset="0"/>
              </a:rPr>
              <a:t>Git</a:t>
            </a:r>
            <a:r>
              <a:rPr lang="en-US" dirty="0">
                <a:latin typeface="Calibri" charset="0"/>
              </a:rPr>
              <a:t> is the most popular version control software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>
                <a:latin typeface="Calibri" charset="0"/>
              </a:rPr>
              <a:t>Git</a:t>
            </a:r>
            <a:r>
              <a:rPr lang="en-US" dirty="0">
                <a:latin typeface="Calibri" charset="0"/>
              </a:rPr>
              <a:t> is open source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err="1">
                <a:latin typeface="Calibri" charset="0"/>
              </a:rPr>
              <a:t>Git</a:t>
            </a:r>
            <a:r>
              <a:rPr lang="en-US" dirty="0">
                <a:latin typeface="Calibri" charset="0"/>
              </a:rPr>
              <a:t> runs on every platform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even Plan 9 From Outer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Git is better than all </a:t>
            </a:r>
            <a:r>
              <a:rPr lang="en-US" strike="sngStrike" dirty="0">
                <a:latin typeface="Calibri" charset="0"/>
              </a:rPr>
              <a:t>previous</a:t>
            </a:r>
            <a:r>
              <a:rPr lang="en-US" dirty="0">
                <a:latin typeface="Calibri" charset="0"/>
              </a:rPr>
              <a:t> version control tools </a:t>
            </a:r>
            <a:r>
              <a:rPr lang="en-US" strike="sngStrike" dirty="0">
                <a:latin typeface="Calibri" charset="0"/>
              </a:rPr>
              <a:t>(in my opinion, and I’ve used quite a few)</a:t>
            </a:r>
            <a:r>
              <a:rPr lang="en-US" dirty="0">
                <a:latin typeface="Calibri" charset="0"/>
              </a:rPr>
              <a:t> (</a:t>
            </a:r>
            <a:r>
              <a:rPr lang="en-US" i="1" dirty="0">
                <a:latin typeface="Calibri" charset="0"/>
              </a:rPr>
              <a:t>I am not as old as Dave. Git is all I know and I love it)</a:t>
            </a:r>
            <a:endParaRPr lang="en-US" i="1" strike="sngStrike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90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9F033-9DFF-4344-87CC-8E115256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Github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CC0F6-1741-114C-8129-0F286364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793" y="1375410"/>
            <a:ext cx="57078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/>
              <a:t>Repository</a:t>
            </a:r>
            <a:r>
              <a:rPr lang="en-US" dirty="0"/>
              <a:t>: think of this as a “Project Folder”, can be public or private, can have many contributors. Is located on both your local computer, and hosted on </a:t>
            </a:r>
            <a:r>
              <a:rPr lang="en-US" dirty="0" err="1"/>
              <a:t>github’s</a:t>
            </a:r>
            <a:r>
              <a:rPr lang="en-US" dirty="0"/>
              <a:t> online server for maximum collaboration –&gt; </a:t>
            </a:r>
            <a:r>
              <a:rPr lang="en-US" i="1" dirty="0"/>
              <a:t>double edged sword </a:t>
            </a:r>
            <a:r>
              <a:rPr lang="en-US" dirty="0"/>
              <a:t>(</a:t>
            </a:r>
            <a:r>
              <a:rPr lang="en-US" b="1" dirty="0"/>
              <a:t>SAVE, SAVE, SAVE!!)</a:t>
            </a:r>
          </a:p>
        </p:txBody>
      </p:sp>
      <p:pic>
        <p:nvPicPr>
          <p:cNvPr id="5" name="Graphic 4" descr="Monitor">
            <a:extLst>
              <a:ext uri="{FF2B5EF4-FFF2-40B4-BE49-F238E27FC236}">
                <a16:creationId xmlns:a16="http://schemas.microsoft.com/office/drawing/2014/main" id="{ACA26A2A-676B-814E-9754-3492E8979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5016" y="4794250"/>
            <a:ext cx="1562100" cy="1562100"/>
          </a:xfrm>
          <a:prstGeom prst="rect">
            <a:avLst/>
          </a:prstGeom>
        </p:spPr>
      </p:pic>
      <p:pic>
        <p:nvPicPr>
          <p:cNvPr id="7" name="Graphic 6" descr="Server">
            <a:extLst>
              <a:ext uri="{FF2B5EF4-FFF2-40B4-BE49-F238E27FC236}">
                <a16:creationId xmlns:a16="http://schemas.microsoft.com/office/drawing/2014/main" id="{38AEE442-E33A-D541-AD26-DCC8E2C055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6215" y="4772024"/>
            <a:ext cx="1562101" cy="15621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71D047-7541-6648-AE3D-03C4FC5AB7E6}"/>
              </a:ext>
            </a:extLst>
          </p:cNvPr>
          <p:cNvSpPr/>
          <p:nvPr/>
        </p:nvSpPr>
        <p:spPr>
          <a:xfrm>
            <a:off x="379770" y="4339710"/>
            <a:ext cx="15340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Local Machine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81F7A1-5968-9644-8CE6-72120510CEBD}"/>
              </a:ext>
            </a:extLst>
          </p:cNvPr>
          <p:cNvSpPr/>
          <p:nvPr/>
        </p:nvSpPr>
        <p:spPr>
          <a:xfrm>
            <a:off x="3867384" y="4336017"/>
            <a:ext cx="14797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Github Server</a:t>
            </a:r>
          </a:p>
          <a:p>
            <a:pPr algn="ctr"/>
            <a:r>
              <a:rPr lang="en-US" dirty="0"/>
              <a:t>(Remote)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0C3B6D-C64D-394E-B860-CD7A86D613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8757" y="453389"/>
            <a:ext cx="3416300" cy="635000"/>
          </a:xfrm>
          <a:prstGeom prst="rect">
            <a:avLst/>
          </a:prstGeom>
        </p:spPr>
      </p:pic>
      <p:pic>
        <p:nvPicPr>
          <p:cNvPr id="12" name="Graphic 11" descr="Monitor">
            <a:extLst>
              <a:ext uri="{FF2B5EF4-FFF2-40B4-BE49-F238E27FC236}">
                <a16:creationId xmlns:a16="http://schemas.microsoft.com/office/drawing/2014/main" id="{2280AE5C-53AF-9A42-9387-C9ADEF82D0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7416" y="4946650"/>
            <a:ext cx="1562100" cy="1562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C0B4B5D-A15D-B547-A5AB-712D60A2F0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2959" y="1434217"/>
            <a:ext cx="5707896" cy="507453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862E9AE-1885-5E40-BC93-9DA2A400690E}"/>
              </a:ext>
            </a:extLst>
          </p:cNvPr>
          <p:cNvSpPr/>
          <p:nvPr/>
        </p:nvSpPr>
        <p:spPr>
          <a:xfrm>
            <a:off x="6052959" y="1375410"/>
            <a:ext cx="5707896" cy="51333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CFABE4-1F63-F84F-8137-09459D3238BB}"/>
              </a:ext>
            </a:extLst>
          </p:cNvPr>
          <p:cNvSpPr/>
          <p:nvPr/>
        </p:nvSpPr>
        <p:spPr>
          <a:xfrm>
            <a:off x="6052959" y="446683"/>
            <a:ext cx="5707896" cy="718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6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358B-7835-1E45-BC55-4EAB79C73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activity #1: Make your own github repo</a:t>
            </a:r>
          </a:p>
        </p:txBody>
      </p:sp>
    </p:spTree>
    <p:extLst>
      <p:ext uri="{BB962C8B-B14F-4D97-AF65-F5344CB8AC3E}">
        <p14:creationId xmlns:p14="http://schemas.microsoft.com/office/powerpoint/2010/main" val="2109164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970FD-F868-B14D-995F-B06F2099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A1563-D056-2C45-A754-48BFB13C3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700301-2EEE-8C4C-89BC-2EE2E0376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0"/>
            <a:ext cx="1104900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39E0BF1-4BD5-E84F-8206-9BC3FBD820F9}"/>
              </a:ext>
            </a:extLst>
          </p:cNvPr>
          <p:cNvSpPr/>
          <p:nvPr/>
        </p:nvSpPr>
        <p:spPr>
          <a:xfrm>
            <a:off x="9648825" y="2055813"/>
            <a:ext cx="1971675" cy="16573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65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742250-BB7A-4544-8175-75AB9C916BF2}"/>
              </a:ext>
            </a:extLst>
          </p:cNvPr>
          <p:cNvSpPr/>
          <p:nvPr/>
        </p:nvSpPr>
        <p:spPr>
          <a:xfrm>
            <a:off x="728663" y="2700338"/>
            <a:ext cx="10625137" cy="72866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D9707-A827-5641-BD84-A13A4F8DF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825" y="122238"/>
            <a:ext cx="10515600" cy="1325563"/>
          </a:xfrm>
        </p:spPr>
        <p:txBody>
          <a:bodyPr/>
          <a:lstStyle/>
          <a:p>
            <a:r>
              <a:rPr lang="en-US" dirty="0"/>
              <a:t>Clone the Repo onto your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0BE9B-6E9C-7F45-A7EA-D3CA23FE7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Clone</a:t>
            </a:r>
            <a:r>
              <a:rPr lang="en-US" b="1" dirty="0"/>
              <a:t>: </a:t>
            </a:r>
            <a:r>
              <a:rPr lang="en-US" dirty="0"/>
              <a:t>make a local copy of the repository on your computer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solidFill>
                  <a:srgbClr val="333333"/>
                </a:solidFill>
                <a:latin typeface="Andale Mono" panose="020B0509000000000004" pitchFamily="49" charset="0"/>
              </a:rPr>
              <a:t>git clone https://</a:t>
            </a:r>
            <a:r>
              <a:rPr lang="en-US" sz="2000" dirty="0" err="1">
                <a:solidFill>
                  <a:srgbClr val="333333"/>
                </a:solidFill>
                <a:latin typeface="Andale Mono" panose="020B0509000000000004" pitchFamily="49" charset="0"/>
              </a:rPr>
              <a:t>github.com</a:t>
            </a:r>
            <a:r>
              <a:rPr lang="en-US" sz="2000" dirty="0">
                <a:solidFill>
                  <a:srgbClr val="333333"/>
                </a:solidFill>
                <a:latin typeface="Andale Mono" panose="020B0509000000000004" pitchFamily="49" charset="0"/>
              </a:rPr>
              <a:t>/sarahalamdari/</a:t>
            </a:r>
            <a:r>
              <a:rPr lang="en-US" sz="2000" dirty="0" err="1">
                <a:solidFill>
                  <a:srgbClr val="333333"/>
                </a:solidFill>
                <a:latin typeface="Andale Mono" panose="020B0509000000000004" pitchFamily="49" charset="0"/>
              </a:rPr>
              <a:t>molsim_practice_repo.git</a:t>
            </a:r>
            <a:endParaRPr lang="en-US" sz="2000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dirty="0"/>
              <a:t> 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157560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B6526-E424-0144-BC2F-D81A14A8BE18}"/>
              </a:ext>
            </a:extLst>
          </p:cNvPr>
          <p:cNvSpPr/>
          <p:nvPr/>
        </p:nvSpPr>
        <p:spPr>
          <a:xfrm>
            <a:off x="1543050" y="2607469"/>
            <a:ext cx="8743951" cy="118586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FFC25-630D-F347-AAAA-3A6188DFF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create a file in our new repository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28763B-1DEC-6347-A91D-3F894AB0BFC0}"/>
              </a:ext>
            </a:extLst>
          </p:cNvPr>
          <p:cNvSpPr/>
          <p:nvPr/>
        </p:nvSpPr>
        <p:spPr>
          <a:xfrm>
            <a:off x="1700212" y="2738735"/>
            <a:ext cx="9372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vi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test_file.txt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#add some text to this file, save then quit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status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E1C4E6-9F2B-D849-BCF5-978DE1EC9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078" y="4841378"/>
            <a:ext cx="818192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2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FA997-433B-4841-82FC-3BA341D4E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8913"/>
            <a:ext cx="10515600" cy="1325563"/>
          </a:xfrm>
        </p:spPr>
        <p:txBody>
          <a:bodyPr/>
          <a:lstStyle/>
          <a:p>
            <a:r>
              <a:rPr lang="en-US" dirty="0"/>
              <a:t>Navigating How Github 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8081A6-4AAB-914B-BA7F-C75935ECD4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891"/>
          <a:stretch/>
        </p:blipFill>
        <p:spPr>
          <a:xfrm>
            <a:off x="2775840" y="1448650"/>
            <a:ext cx="6294860" cy="3960699"/>
          </a:xfrm>
          <a:prstGeom prst="rect">
            <a:avLst/>
          </a:prstGeom>
        </p:spPr>
      </p:pic>
      <p:pic>
        <p:nvPicPr>
          <p:cNvPr id="24" name="Graphic 23" descr="Monitor">
            <a:extLst>
              <a:ext uri="{FF2B5EF4-FFF2-40B4-BE49-F238E27FC236}">
                <a16:creationId xmlns:a16="http://schemas.microsoft.com/office/drawing/2014/main" id="{307D27A2-43FE-8C48-8148-0B335BE14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1816" y="2647951"/>
            <a:ext cx="1562100" cy="1562100"/>
          </a:xfrm>
          <a:prstGeom prst="rect">
            <a:avLst/>
          </a:prstGeom>
        </p:spPr>
      </p:pic>
      <p:pic>
        <p:nvPicPr>
          <p:cNvPr id="26" name="Graphic 25" descr="Server">
            <a:extLst>
              <a:ext uri="{FF2B5EF4-FFF2-40B4-BE49-F238E27FC236}">
                <a16:creationId xmlns:a16="http://schemas.microsoft.com/office/drawing/2014/main" id="{5BC27BCE-3D60-DD4A-A44B-552FD642BF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34549" y="2647950"/>
            <a:ext cx="1562101" cy="15621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FDD7E1-7CFF-5145-B5C7-766DC941D3C3}"/>
              </a:ext>
            </a:extLst>
          </p:cNvPr>
          <p:cNvSpPr/>
          <p:nvPr/>
        </p:nvSpPr>
        <p:spPr>
          <a:xfrm>
            <a:off x="3743325" y="5172075"/>
            <a:ext cx="371475" cy="237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>
            <a:extLst>
              <a:ext uri="{FF2B5EF4-FFF2-40B4-BE49-F238E27FC236}">
                <a16:creationId xmlns:a16="http://schemas.microsoft.com/office/drawing/2014/main" id="{33C77BB6-AB30-3543-B9E7-CCF399F0E271}"/>
              </a:ext>
            </a:extLst>
          </p:cNvPr>
          <p:cNvSpPr/>
          <p:nvPr/>
        </p:nvSpPr>
        <p:spPr>
          <a:xfrm>
            <a:off x="7768493" y="3177153"/>
            <a:ext cx="1735810" cy="1660793"/>
          </a:xfrm>
          <a:prstGeom prst="star5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00622C-426B-A948-95D6-870C52FE28F3}"/>
              </a:ext>
            </a:extLst>
          </p:cNvPr>
          <p:cNvSpPr txBox="1">
            <a:spLocks/>
          </p:cNvSpPr>
          <p:nvPr/>
        </p:nvSpPr>
        <p:spPr>
          <a:xfrm>
            <a:off x="8077202" y="4900059"/>
            <a:ext cx="3871991" cy="1038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Once you push there is a very high probability of finding this version of your code somewhere in </a:t>
            </a:r>
            <a:r>
              <a:rPr lang="en-US" dirty="0" err="1"/>
              <a:t>githubs</a:t>
            </a:r>
            <a:r>
              <a:rPr lang="en-US" dirty="0"/>
              <a:t> history, in case something goes awry!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12E5B2-CBE5-104B-8708-BA442D7C5354}"/>
              </a:ext>
            </a:extLst>
          </p:cNvPr>
          <p:cNvSpPr/>
          <p:nvPr/>
        </p:nvSpPr>
        <p:spPr>
          <a:xfrm>
            <a:off x="5729207" y="578888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r>
              <a:rPr lang="en-US" dirty="0"/>
              <a:t>*** Each “push” has a token associated with it that you can “git checkout” but we will get to that later (maybe)</a:t>
            </a:r>
          </a:p>
        </p:txBody>
      </p:sp>
    </p:spTree>
    <p:extLst>
      <p:ext uri="{BB962C8B-B14F-4D97-AF65-F5344CB8AC3E}">
        <p14:creationId xmlns:p14="http://schemas.microsoft.com/office/powerpoint/2010/main" val="153995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34315"/>
            <a:ext cx="9144000" cy="638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409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DDC6206-001C-4A48-9FEF-CE970145031D}"/>
              </a:ext>
            </a:extLst>
          </p:cNvPr>
          <p:cNvSpPr txBox="1">
            <a:spLocks/>
          </p:cNvSpPr>
          <p:nvPr/>
        </p:nvSpPr>
        <p:spPr>
          <a:xfrm>
            <a:off x="838200" y="29817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Slack Channel!! </a:t>
            </a:r>
            <a:r>
              <a:rPr lang="en-US" u="sng" dirty="0">
                <a:solidFill>
                  <a:schemeClr val="accent1"/>
                </a:solidFill>
              </a:rPr>
              <a:t>molsim-115.slack.com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3BD8BF-F76D-9C4C-80DC-C672C8E21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85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B6526-E424-0144-BC2F-D81A14A8BE18}"/>
              </a:ext>
            </a:extLst>
          </p:cNvPr>
          <p:cNvSpPr/>
          <p:nvPr/>
        </p:nvSpPr>
        <p:spPr>
          <a:xfrm>
            <a:off x="566737" y="1272162"/>
            <a:ext cx="11058525" cy="358501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FFC25-630D-F347-AAAA-3A6188DFF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593"/>
            <a:ext cx="10515600" cy="1325563"/>
          </a:xfrm>
        </p:spPr>
        <p:txBody>
          <a:bodyPr/>
          <a:lstStyle/>
          <a:p>
            <a:r>
              <a:rPr lang="en-US" dirty="0"/>
              <a:t>Now we can push those changes to remote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28763B-1DEC-6347-A91D-3F894AB0BFC0}"/>
              </a:ext>
            </a:extLst>
          </p:cNvPr>
          <p:cNvSpPr/>
          <p:nvPr/>
        </p:nvSpPr>
        <p:spPr>
          <a:xfrm>
            <a:off x="681037" y="1345387"/>
            <a:ext cx="108775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pull origin master # ALWAYS PULL BEFORE MAKING CHANGES!!!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add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test_file.txt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#add file to the staging area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commit –m “add test file to my repo” #commit changes to your local repo,  						 # with a 1-line message about your 						 # changes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# You could also use git commit (without –m) for longer messages 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  <a:sym typeface="Wingdings" pitchFamily="2" charset="2"/>
              </a:rPr>
              <a:t> will open # a text editor</a:t>
            </a:r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push origin master #push changes to remote (this is equivalent to git push)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08988B-C8DA-FB45-8D9D-3C77705153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2"/>
          <a:stretch/>
        </p:blipFill>
        <p:spPr>
          <a:xfrm>
            <a:off x="2587721" y="5046068"/>
            <a:ext cx="7557992" cy="181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995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9F033-9DFF-4344-87CC-8E115256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Github for 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CC0F6-1741-114C-8129-0F2863649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Two main methods of making edits to a repository </a:t>
            </a:r>
          </a:p>
          <a:p>
            <a:pPr lvl="1"/>
            <a:r>
              <a:rPr lang="en-US" b="1" dirty="0"/>
              <a:t>Branch</a:t>
            </a:r>
            <a:r>
              <a:rPr lang="en-US" dirty="0"/>
              <a:t>: parallel version of a repo (Better for collaboration IMO)   -&gt; Can update with “master” through 2 mechanisms 1) push, or 2) pull request  </a:t>
            </a:r>
          </a:p>
          <a:p>
            <a:pPr lvl="1"/>
            <a:r>
              <a:rPr lang="en-US" b="1" dirty="0"/>
              <a:t>Fork</a:t>
            </a:r>
            <a:r>
              <a:rPr lang="en-US" dirty="0"/>
              <a:t>: personal copy of someone’s repo (Better for jacking someone else’s work, i.e. building code on top of established software, </a:t>
            </a:r>
            <a:r>
              <a:rPr lang="en-US" dirty="0" err="1"/>
              <a:t>etc</a:t>
            </a:r>
            <a:r>
              <a:rPr lang="en-US" dirty="0"/>
              <a:t>)  -&gt; can only update through pull-requests </a:t>
            </a:r>
          </a:p>
          <a:p>
            <a:pPr lvl="1"/>
            <a:endParaRPr lang="en-US" dirty="0"/>
          </a:p>
          <a:p>
            <a:r>
              <a:rPr lang="en-US" b="1" dirty="0"/>
              <a:t>Pull Request: </a:t>
            </a:r>
            <a:r>
              <a:rPr lang="en-US" dirty="0"/>
              <a:t>Request to merge to versions of a repo (git push is a type of merge as well) </a:t>
            </a:r>
          </a:p>
        </p:txBody>
      </p:sp>
    </p:spTree>
    <p:extLst>
      <p:ext uri="{BB962C8B-B14F-4D97-AF65-F5344CB8AC3E}">
        <p14:creationId xmlns:p14="http://schemas.microsoft.com/office/powerpoint/2010/main" val="3852158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B6526-E424-0144-BC2F-D81A14A8BE18}"/>
              </a:ext>
            </a:extLst>
          </p:cNvPr>
          <p:cNvSpPr/>
          <p:nvPr/>
        </p:nvSpPr>
        <p:spPr>
          <a:xfrm>
            <a:off x="566737" y="1272163"/>
            <a:ext cx="11058525" cy="1672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FFC25-630D-F347-AAAA-3A6188DFF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593"/>
            <a:ext cx="10515600" cy="1325563"/>
          </a:xfrm>
        </p:spPr>
        <p:txBody>
          <a:bodyPr/>
          <a:lstStyle/>
          <a:p>
            <a:r>
              <a:rPr lang="en-US" dirty="0"/>
              <a:t>Creating branches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28763B-1DEC-6347-A91D-3F894AB0BFC0}"/>
              </a:ext>
            </a:extLst>
          </p:cNvPr>
          <p:cNvSpPr/>
          <p:nvPr/>
        </p:nvSpPr>
        <p:spPr>
          <a:xfrm>
            <a:off x="681037" y="1345387"/>
            <a:ext cx="1087755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branch # check which branches are there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checkout –b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branch_name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 create a new branch and go to that branch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checkout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branch_name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 checkout an existing branch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251254-09DB-BF47-82AB-D0C38C4D10EF}"/>
              </a:ext>
            </a:extLst>
          </p:cNvPr>
          <p:cNvSpPr txBox="1">
            <a:spLocks/>
          </p:cNvSpPr>
          <p:nvPr/>
        </p:nvSpPr>
        <p:spPr>
          <a:xfrm>
            <a:off x="681037" y="30249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Merging Branch With Master: Recommended Route for code management)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8DD2F4-C757-C24D-9DFE-1866BA671E85}"/>
              </a:ext>
            </a:extLst>
          </p:cNvPr>
          <p:cNvSpPr/>
          <p:nvPr/>
        </p:nvSpPr>
        <p:spPr>
          <a:xfrm>
            <a:off x="566737" y="4350486"/>
            <a:ext cx="11058525" cy="167251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A02A95-7A30-4B40-AE0C-756E90D8E02A}"/>
              </a:ext>
            </a:extLst>
          </p:cNvPr>
          <p:cNvSpPr/>
          <p:nvPr/>
        </p:nvSpPr>
        <p:spPr>
          <a:xfrm>
            <a:off x="681037" y="4423710"/>
            <a:ext cx="108775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add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commit –m “message”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push origin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new_branch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---&gt; NOW LETS GO TO GITHUB &lt; ---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ECD4E1-A3AA-3D47-A699-3E382F842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427" y="5882856"/>
            <a:ext cx="10306373" cy="8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14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30951-9B6D-5943-B27D-7E604EC47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Dangerous merging tactics: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2FAAD2-0552-D440-9F65-ABE0889FAD66}"/>
              </a:ext>
            </a:extLst>
          </p:cNvPr>
          <p:cNvSpPr/>
          <p:nvPr/>
        </p:nvSpPr>
        <p:spPr>
          <a:xfrm>
            <a:off x="542925" y="1617463"/>
            <a:ext cx="11058525" cy="332649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7D90E7-B9E7-7840-A4EA-52BE9AA554C6}"/>
              </a:ext>
            </a:extLst>
          </p:cNvPr>
          <p:cNvSpPr/>
          <p:nvPr/>
        </p:nvSpPr>
        <p:spPr>
          <a:xfrm>
            <a:off x="657225" y="1690688"/>
            <a:ext cx="1087755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add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commit –m “message”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push origin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new_branch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strike="sngStrike" dirty="0">
                <a:solidFill>
                  <a:srgbClr val="333333"/>
                </a:solidFill>
                <a:latin typeface="Andale Mono" panose="020B0509000000000004" pitchFamily="49" charset="0"/>
              </a:rPr>
              <a:t>---&gt; NOW LETS GO TO GITHUB &lt; ---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 Skip making a pull request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checkout master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pull origin master #always pull before making new changes!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merge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new_branch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</a:p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push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origin_master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  <a:r>
              <a:rPr lang="en-US" strike="sngStrike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492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30951-9B6D-5943-B27D-7E604EC47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you are done with your branch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2FAAD2-0552-D440-9F65-ABE0889FAD66}"/>
              </a:ext>
            </a:extLst>
          </p:cNvPr>
          <p:cNvSpPr/>
          <p:nvPr/>
        </p:nvSpPr>
        <p:spPr>
          <a:xfrm>
            <a:off x="542925" y="1617464"/>
            <a:ext cx="11058525" cy="71955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7D90E7-B9E7-7840-A4EA-52BE9AA554C6}"/>
              </a:ext>
            </a:extLst>
          </p:cNvPr>
          <p:cNvSpPr/>
          <p:nvPr/>
        </p:nvSpPr>
        <p:spPr>
          <a:xfrm>
            <a:off x="657225" y="1690688"/>
            <a:ext cx="10877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git branch –d </a:t>
            </a:r>
            <a:r>
              <a:rPr lang="en-US" dirty="0" err="1">
                <a:solidFill>
                  <a:srgbClr val="333333"/>
                </a:solidFill>
                <a:latin typeface="Andale Mono" panose="020B0509000000000004" pitchFamily="49" charset="0"/>
              </a:rPr>
              <a:t>new_branch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# 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  <a:sym typeface="Wingdings" pitchFamily="2" charset="2"/>
              </a:rPr>
              <a:t></a:t>
            </a:r>
            <a:r>
              <a:rPr lang="en-US" dirty="0">
                <a:solidFill>
                  <a:srgbClr val="333333"/>
                </a:solidFill>
                <a:latin typeface="Andale Mono" panose="020B0509000000000004" pitchFamily="49" charset="0"/>
              </a:rPr>
              <a:t> </a:t>
            </a:r>
            <a:endParaRPr lang="en-US" strike="sngStrike" dirty="0">
              <a:solidFill>
                <a:srgbClr val="333333"/>
              </a:solidFill>
              <a:latin typeface="Andale Mono" panose="020B0509000000000004" pitchFamily="49" charset="0"/>
            </a:endParaRPr>
          </a:p>
          <a:p>
            <a:endParaRPr lang="en-US" dirty="0">
              <a:solidFill>
                <a:srgbClr val="333333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122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838AC-8BA4-2144-A0CF-902AB86C8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07834-0483-3844-A902-3D077BD63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1) Upload your homework from last week to github using a pull-request! (you can use branches or forks) whatever floats your boat !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2) Getting started on </a:t>
            </a:r>
            <a:r>
              <a:rPr lang="en-US" dirty="0" err="1"/>
              <a:t>hyak</a:t>
            </a:r>
            <a:r>
              <a:rPr lang="en-US" dirty="0"/>
              <a:t>? Sign up for access to STF nodes  </a:t>
            </a:r>
          </a:p>
        </p:txBody>
      </p:sp>
    </p:spTree>
    <p:extLst>
      <p:ext uri="{BB962C8B-B14F-4D97-AF65-F5344CB8AC3E}">
        <p14:creationId xmlns:p14="http://schemas.microsoft.com/office/powerpoint/2010/main" val="427430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2B82-C4AA-8341-BB86-553E1BDA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89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Why do we need github?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 stole these slides from Dave Beck (</a:t>
            </a:r>
            <a:r>
              <a:rPr lang="en-US" i="1" dirty="0"/>
              <a:t>without his permission please don’t tell on me)</a:t>
            </a:r>
            <a:br>
              <a:rPr lang="en-US" i="1" dirty="0"/>
            </a:b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9111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version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Version control is like a combination of undo and track changes for your code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You can revert to previous versions of code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You can easily identify who contributed what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Version control is about tracking versions of code and developing software with people</a:t>
            </a:r>
            <a:endParaRPr lang="en-US" sz="3200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568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version control?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19350" y="2820987"/>
            <a:ext cx="73533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53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need version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You have a working piece of software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add some new features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Everything is broken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want to revert to the last known working version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4503011"/>
            <a:ext cx="5257800" cy="187065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 bwMode="auto">
          <a:xfrm flipH="1">
            <a:off x="6553200" y="5188810"/>
            <a:ext cx="1447800" cy="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8841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need version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You have a working piece of software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add some new features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Everything is broken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want to revert to the last known working version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4503011"/>
            <a:ext cx="5257800" cy="187065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 bwMode="auto">
          <a:xfrm flipH="1">
            <a:off x="6553200" y="5188810"/>
            <a:ext cx="1447800" cy="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91976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need version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You are developing software with other people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want to be able to identify and resolve conflicts during code development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Two people working on the same function at the same time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You need to be able to identify who is responsible for what pieces of code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15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need version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250" y="1747536"/>
            <a:ext cx="4635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21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2111</TotalTime>
  <Words>1117</Words>
  <Application>Microsoft Macintosh PowerPoint</Application>
  <PresentationFormat>Widescreen</PresentationFormat>
  <Paragraphs>121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Andale Mono</vt:lpstr>
      <vt:lpstr>Arial</vt:lpstr>
      <vt:lpstr>Calibri</vt:lpstr>
      <vt:lpstr>Calibri Light</vt:lpstr>
      <vt:lpstr>Office Theme</vt:lpstr>
      <vt:lpstr>Using Github and Submitting HW   </vt:lpstr>
      <vt:lpstr>PowerPoint Presentation</vt:lpstr>
      <vt:lpstr>Why do we need github?   I stole these slides from Dave Beck (without his permission please don’t tell on me) </vt:lpstr>
      <vt:lpstr>What is version control</vt:lpstr>
      <vt:lpstr>What is version control?</vt:lpstr>
      <vt:lpstr>Why do I need version control?</vt:lpstr>
      <vt:lpstr>Why do I need version control?</vt:lpstr>
      <vt:lpstr>Why do I need version control?</vt:lpstr>
      <vt:lpstr>Why do I need version control?</vt:lpstr>
      <vt:lpstr>Why do I need version control?</vt:lpstr>
      <vt:lpstr>Why else?</vt:lpstr>
      <vt:lpstr>What is git?</vt:lpstr>
      <vt:lpstr>Github Terminology</vt:lpstr>
      <vt:lpstr>In class activity #1: Make your own github repo</vt:lpstr>
      <vt:lpstr>PowerPoint Presentation</vt:lpstr>
      <vt:lpstr>Clone the Repo onto your Computer</vt:lpstr>
      <vt:lpstr>Let’s create a file in our new repository</vt:lpstr>
      <vt:lpstr>Navigating How Github Works</vt:lpstr>
      <vt:lpstr>PowerPoint Presentation</vt:lpstr>
      <vt:lpstr>Now we can push those changes to remote </vt:lpstr>
      <vt:lpstr>Github for Collaboration</vt:lpstr>
      <vt:lpstr>Creating branches</vt:lpstr>
      <vt:lpstr>Dangerous merging tactics:</vt:lpstr>
      <vt:lpstr>When you are done with your branch </vt:lpstr>
      <vt:lpstr>Homework 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Github, Bash, and Python oh my!  </dc:title>
  <dc:creator>Sarah Alamdari</dc:creator>
  <cp:lastModifiedBy>Sarah Alamdari</cp:lastModifiedBy>
  <cp:revision>20</cp:revision>
  <dcterms:created xsi:type="dcterms:W3CDTF">2020-01-07T19:04:17Z</dcterms:created>
  <dcterms:modified xsi:type="dcterms:W3CDTF">2020-01-15T07:48:51Z</dcterms:modified>
</cp:coreProperties>
</file>

<file path=docProps/thumbnail.jpeg>
</file>